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311" r:id="rId4"/>
    <p:sldId id="316" r:id="rId5"/>
    <p:sldId id="332" r:id="rId6"/>
    <p:sldId id="260" r:id="rId7"/>
    <p:sldId id="321" r:id="rId8"/>
    <p:sldId id="331" r:id="rId9"/>
    <p:sldId id="262" r:id="rId10"/>
    <p:sldId id="263" r:id="rId11"/>
    <p:sldId id="264" r:id="rId12"/>
    <p:sldId id="315" r:id="rId13"/>
    <p:sldId id="313" r:id="rId14"/>
    <p:sldId id="266"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 id="333" r:id="rId30"/>
    <p:sldId id="334"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33" autoAdjust="0"/>
  </p:normalViewPr>
  <p:slideViewPr>
    <p:cSldViewPr>
      <p:cViewPr>
        <p:scale>
          <a:sx n="50" d="100"/>
          <a:sy n="50" d="100"/>
        </p:scale>
        <p:origin x="-590" y="-250"/>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12/19/2017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google.com/document/d/15U4sDU8Hd_lSZJZJl8NywleNxHcX7wfnoT8j316STQo/edi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 phenotype propagation as shown above would be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This is a particularly complex genotype.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genotype and its modeling are discussed in detail </a:t>
            </a:r>
            <a:r>
              <a:rPr lang="en-US" sz="1200" kern="1200" dirty="0" smtClean="0">
                <a:solidFill>
                  <a:schemeClr val="tx1"/>
                </a:solidFill>
                <a:effectLst/>
                <a:latin typeface="+mn-lt"/>
                <a:ea typeface="+mn-ea"/>
                <a:cs typeface="+mn-cs"/>
                <a:hlinkClick r:id="rId3"/>
              </a:rPr>
              <a:t>here</a:t>
            </a:r>
            <a:r>
              <a:rPr lang="en-US" sz="1200" kern="1200" dirty="0" smtClean="0">
                <a:solidFill>
                  <a:schemeClr val="tx1"/>
                </a:solidFill>
                <a:effectLst/>
                <a:latin typeface="+mn-lt"/>
                <a:ea typeface="+mn-ea"/>
                <a:cs typeface="+mn-cs"/>
              </a:rPr>
              <a:t>, but the</a:t>
            </a:r>
            <a:r>
              <a:rPr lang="en-US" sz="1200" kern="1200" baseline="0" dirty="0" smtClean="0">
                <a:solidFill>
                  <a:schemeClr val="tx1"/>
                </a:solidFill>
                <a:effectLst/>
                <a:latin typeface="+mn-lt"/>
                <a:ea typeface="+mn-ea"/>
                <a:cs typeface="+mn-cs"/>
              </a:rPr>
              <a:t> GENO model above is</a:t>
            </a:r>
            <a:r>
              <a:rPr lang="en-US" sz="1200" kern="1200" dirty="0" smtClean="0">
                <a:solidFill>
                  <a:schemeClr val="tx1"/>
                </a:solidFill>
                <a:effectLst/>
                <a:latin typeface="+mn-lt"/>
                <a:ea typeface="+mn-ea"/>
                <a:cs typeface="+mn-cs"/>
              </a:rPr>
              <a:t> not yet final or implemented in Monarch.</a:t>
            </a:r>
            <a:endParaRPr lang="en-US" baseline="0" dirty="0" smtClean="0"/>
          </a:p>
          <a:p>
            <a:pPr rtl="0" fontAlgn="ct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feature</a:t>
            </a:r>
            <a:r>
              <a:rPr lang="en-US" sz="1200" baseline="0" dirty="0" smtClean="0"/>
              <a:t> </a:t>
            </a:r>
            <a:r>
              <a:rPr lang="en-US" sz="1200" dirty="0" smtClean="0"/>
              <a:t>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Outdate</a:t>
            </a:r>
            <a:r>
              <a:rPr lang="en-US" baseline="0" dirty="0" smtClean="0"/>
              <a:t>d version of </a:t>
            </a:r>
            <a:r>
              <a:rPr lang="en-US" baseline="0" dirty="0" err="1" smtClean="0"/>
              <a:t>Flybase</a:t>
            </a:r>
            <a:r>
              <a:rPr lang="en-US" baseline="0" dirty="0" smtClean="0"/>
              <a:t> example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5</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12/19/2017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12/19/2017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12/19/2017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12/19/2017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informatics.jax.org/accession/MGI:3784385" TargetMode="External"/><Relationship Id="rId5" Type="http://schemas.openxmlformats.org/officeDocument/2006/relationships/image" Target="../media/image26.png"/><Relationship Id="rId4" Type="http://schemas.openxmlformats.org/officeDocument/2006/relationships/hyperlink" Target="https://github.com/monarch-initiative/ingest-artifacts/blob/master/source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bit.ly/2D9b0nt" TargetMode="External"/><Relationship Id="rId4" Type="http://schemas.openxmlformats.org/officeDocument/2006/relationships/hyperlink" Target="https://github.com/monarch-initiative/ingest-artifacts/blob/master/sources/Flybase/4-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ingest-artifacts/blob/master/sources/ZFIN/For%20Presentations/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zfin.org/ZDB-GENO-070712-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ingest-artifacts/blob/master/sources/Flybase/2-27-17%20Flybase.jpg"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zfin.org/ZDB-ALT-160601-9415"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bg1">
                <a:lumMod val="6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solidFill>
                  <a:schemeClr val="bg1">
                    <a:lumMod val="65000"/>
                  </a:schemeClr>
                </a:solidFill>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873137" y="6084886"/>
            <a:ext cx="662046" cy="38317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3407" y="6109063"/>
            <a:ext cx="615553" cy="307777"/>
          </a:xfrm>
          <a:prstGeom prst="rect">
            <a:avLst/>
          </a:prstGeom>
          <a:noFill/>
        </p:spPr>
        <p:txBody>
          <a:bodyPr wrap="none" rtlCol="0">
            <a:spAutoFit/>
          </a:bodyPr>
          <a:lstStyle/>
          <a:p>
            <a:r>
              <a:rPr lang="en-US" sz="1400" b="1" dirty="0" smtClean="0">
                <a:solidFill>
                  <a:schemeClr val="bg1">
                    <a:lumMod val="65000"/>
                  </a:schemeClr>
                </a:solidFill>
              </a:rPr>
              <a:t>genes</a:t>
            </a:r>
            <a:endParaRPr lang="en-US" sz="1400" b="1" dirty="0">
              <a:solidFill>
                <a:schemeClr val="bg1">
                  <a:lumMod val="65000"/>
                </a:schemeClr>
              </a:solidFill>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858000" y="2509897"/>
            <a:ext cx="2011680" cy="2062103"/>
          </a:xfrm>
          <a:prstGeom prst="rect">
            <a:avLst/>
          </a:prstGeom>
        </p:spPr>
        <p:txBody>
          <a:bodyPr wrap="square">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Some of the  details of the modeling here are outdated, but high level view of domains is accurate. </a:t>
            </a:r>
            <a:r>
              <a:rPr lang="en-US" sz="1600"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sz="1600" i="1" dirty="0">
                <a:solidFill>
                  <a:srgbClr val="C00000"/>
                </a:solidFill>
                <a:latin typeface="Times New Roman" panose="02020603050405020304" pitchFamily="18" charset="0"/>
                <a:cs typeface="Times New Roman" panose="02020603050405020304" pitchFamily="18" charset="0"/>
                <a:hlinkClick r:id="rId4"/>
              </a:rPr>
              <a:t>here</a:t>
            </a:r>
            <a:r>
              <a:rPr lang="en-US" sz="1600" i="1" dirty="0">
                <a:solidFill>
                  <a:srgbClr val="C00000"/>
                </a:solidFill>
                <a:latin typeface="Times New Roman" panose="02020603050405020304" pitchFamily="18" charset="0"/>
                <a:cs typeface="Times New Roman" panose="02020603050405020304" pitchFamily="18" charset="0"/>
              </a:rPr>
              <a:t>. </a:t>
            </a:r>
          </a:p>
          <a:p>
            <a:pPr algn="ct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(‘intrinsic’ variation) and 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29540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66800" y="194446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3022" y="838200"/>
            <a:ext cx="4957378" cy="338554"/>
          </a:xfrm>
          <a:prstGeom prst="rect">
            <a:avLst/>
          </a:prstGeom>
        </p:spPr>
        <p:txBody>
          <a:bodyPr wrap="square">
            <a:spAutoFit/>
          </a:bodyPr>
          <a:lstStyle/>
          <a:p>
            <a:r>
              <a:rPr lang="en-US" sz="1600" dirty="0"/>
              <a:t> </a:t>
            </a:r>
            <a:r>
              <a:rPr lang="en-US" sz="1600" dirty="0">
                <a:hlinkClick r:id="rId6"/>
              </a:rPr>
              <a:t>http://</a:t>
            </a:r>
            <a:r>
              <a:rPr lang="en-US" sz="1600" dirty="0" smtClean="0">
                <a:hlinkClick r:id="rId6"/>
              </a:rPr>
              <a:t>www.informatics.jax.org/accession/MGI:3784385</a:t>
            </a:r>
            <a:r>
              <a:rPr lang="en-US" sz="1600" dirty="0" smtClean="0"/>
              <a:t> </a:t>
            </a:r>
            <a:endParaRPr lang="en-US" sz="1600" dirty="0"/>
          </a:p>
        </p:txBody>
      </p:sp>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1394904"/>
            <a:ext cx="8586177" cy="5234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1944469"/>
            <a:ext cx="2057400" cy="646331"/>
          </a:xfrm>
          <a:prstGeom prst="rect">
            <a:avLst/>
          </a:prstGeom>
        </p:spPr>
        <p:txBody>
          <a:bodyPr wrap="square">
            <a:spAutoFit/>
          </a:bodyPr>
          <a:lstStyle/>
          <a:p>
            <a:pPr algn="ctr"/>
            <a:r>
              <a:rPr lang="en-US" dirty="0" smtClean="0">
                <a:solidFill>
                  <a:srgbClr val="C00000"/>
                </a:solidFill>
              </a:rPr>
              <a:t>Jpg version of this cmap </a:t>
            </a:r>
            <a:r>
              <a:rPr lang="en-US" dirty="0" smtClean="0">
                <a:solidFill>
                  <a:srgbClr val="C00000"/>
                </a:solidFill>
              </a:rPr>
              <a:t>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
        <p:nvSpPr>
          <p:cNvPr id="7" name="Rectangle 6"/>
          <p:cNvSpPr/>
          <p:nvPr/>
        </p:nvSpPr>
        <p:spPr>
          <a:xfrm>
            <a:off x="882856" y="849868"/>
            <a:ext cx="7575344" cy="338554"/>
          </a:xfrm>
          <a:prstGeom prst="rect">
            <a:avLst/>
          </a:prstGeom>
        </p:spPr>
        <p:txBody>
          <a:bodyPr wrap="none">
            <a:spAutoFit/>
          </a:bodyPr>
          <a:lstStyle/>
          <a:p>
            <a:r>
              <a:rPr lang="en-US" sz="1600" dirty="0" smtClean="0"/>
              <a:t>Links to source </a:t>
            </a:r>
            <a:r>
              <a:rPr lang="en-US" sz="1600" dirty="0"/>
              <a:t>records </a:t>
            </a:r>
            <a:r>
              <a:rPr lang="en-US" sz="1600" dirty="0" smtClean="0"/>
              <a:t>for this example are provided </a:t>
            </a:r>
            <a:r>
              <a:rPr lang="en-US" sz="1600" dirty="0"/>
              <a:t>in the doc at </a:t>
            </a:r>
            <a:r>
              <a:rPr lang="en-US" sz="1600" dirty="0">
                <a:hlinkClick r:id="rId5"/>
              </a:rPr>
              <a:t>http://</a:t>
            </a:r>
            <a:r>
              <a:rPr lang="en-US" sz="1600" dirty="0" smtClean="0">
                <a:hlinkClick r:id="rId5"/>
              </a:rPr>
              <a:t>bit.ly/2D9b0nt</a:t>
            </a:r>
            <a:r>
              <a:rPr lang="en-US" sz="1600" dirty="0" smtClean="0"/>
              <a:t>  </a:t>
            </a:r>
            <a:endParaRPr lang="en-US" sz="1600" dirty="0"/>
          </a:p>
        </p:txBody>
      </p:sp>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646331"/>
          </a:xfrm>
          <a:prstGeom prst="rect">
            <a:avLst/>
          </a:prstGeom>
        </p:spPr>
        <p:txBody>
          <a:bodyPr wrap="square">
            <a:spAutoFit/>
          </a:bodyPr>
          <a:lstStyle/>
          <a:p>
            <a:pPr algn="ctr"/>
            <a:r>
              <a:rPr lang="en-US" dirty="0" smtClean="0">
                <a:solidFill>
                  <a:srgbClr val="C00000"/>
                </a:solidFill>
              </a:rPr>
              <a:t>Too large to show on a single slide - 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2906704" y="990600"/>
            <a:ext cx="3330592" cy="338554"/>
          </a:xfrm>
          <a:prstGeom prst="rect">
            <a:avLst/>
          </a:prstGeom>
        </p:spPr>
        <p:txBody>
          <a:bodyPr wrap="none">
            <a:spAutoFit/>
          </a:bodyPr>
          <a:lstStyle/>
          <a:p>
            <a:r>
              <a:rPr lang="en-US" sz="1600" dirty="0">
                <a:hlinkClick r:id="rId4"/>
              </a:rPr>
              <a:t>https://</a:t>
            </a:r>
            <a:r>
              <a:rPr lang="en-US" sz="1600" dirty="0" smtClean="0">
                <a:hlinkClick r:id="rId4"/>
              </a:rPr>
              <a:t>zfin.org/ZDB-GENO-070712-5</a:t>
            </a:r>
            <a:r>
              <a:rPr lang="en-US" sz="1600" dirty="0" smtClean="0"/>
              <a:t> </a:t>
            </a:r>
            <a:endParaRPr lang="en-US" sz="1600" dirty="0"/>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a:t>
            </a:r>
            <a:r>
              <a:rPr lang="en-US" sz="2000" b="1" dirty="0" smtClean="0"/>
              <a:t>Intrinsic) </a:t>
            </a:r>
            <a:r>
              <a:rPr lang="en-US" sz="2000" b="1" dirty="0"/>
              <a:t>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genomic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a:t>
            </a:r>
            <a:r>
              <a:rPr lang="en-US" sz="2000" dirty="0" smtClean="0"/>
              <a:t>contains as part some </a:t>
            </a:r>
            <a:r>
              <a:rPr lang="en-US" sz="2000" dirty="0"/>
              <a:t>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(i.e. a gene sequence that contains as part some sequence alteration)</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5573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Tree>
    <p:extLst>
      <p:ext uri="{BB962C8B-B14F-4D97-AF65-F5344CB8AC3E}">
        <p14:creationId xmlns:p14="http://schemas.microsoft.com/office/powerpoint/2010/main" val="1372170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18250"/>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191000"/>
            <a:ext cx="2667000"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genomic sequence feature 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a  genotype.</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(AB); 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343400"/>
            <a:ext cx="2819400" cy="129266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a:t>
            </a:r>
            <a:r>
              <a:rPr lang="en-US" sz="1300" dirty="0" err="1" smtClean="0">
                <a:latin typeface="Times New Roman" panose="02020603050405020304" pitchFamily="18" charset="0"/>
                <a:cs typeface="Times New Roman" panose="02020603050405020304" pitchFamily="18" charset="0"/>
              </a:rPr>
              <a:t>k.d</a:t>
            </a:r>
            <a:r>
              <a:rPr lang="en-US" sz="1300" dirty="0" smtClean="0">
                <a:latin typeface="Times New Roman" panose="02020603050405020304" pitchFamily="18" charset="0"/>
                <a:cs typeface="Times New Roman" panose="02020603050405020304" pitchFamily="18" charset="0"/>
              </a:rPr>
              <a:t>. reagents in an </a:t>
            </a:r>
            <a:r>
              <a:rPr lang="en-US" sz="1300" dirty="0">
                <a:latin typeface="Times New Roman" panose="02020603050405020304" pitchFamily="18" charset="0"/>
                <a:cs typeface="Times New Roman" panose="02020603050405020304" pitchFamily="18" charset="0"/>
              </a:rPr>
              <a:t>experiment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rPr>
              <a:t>MO1-her9</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 </a:t>
            </a:r>
            <a:r>
              <a:rPr lang="en-US" sz="1300" dirty="0">
                <a:solidFill>
                  <a:schemeClr val="accent6">
                    <a:lumMod val="75000"/>
                  </a:schemeClr>
                </a:solidFill>
                <a:latin typeface="Times New Roman" panose="02020603050405020304" pitchFamily="18" charset="0"/>
                <a:cs typeface="Times New Roman" panose="02020603050405020304" pitchFamily="18" charset="0"/>
              </a:rPr>
              <a:t>instance of the her9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gene that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variant in its </a:t>
            </a:r>
            <a:r>
              <a:rPr lang="en-US" sz="1300" i="1" dirty="0" smtClean="0">
                <a:solidFill>
                  <a:schemeClr val="accent6">
                    <a:lumMod val="75000"/>
                  </a:schemeClr>
                </a:solidFill>
                <a:latin typeface="Times New Roman" panose="02020603050405020304" pitchFamily="18" charset="0"/>
                <a:cs typeface="Times New Roman" panose="02020603050405020304" pitchFamily="18" charset="0"/>
              </a:rPr>
              <a:t>expression</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analogous to the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hlinkClick r:id="rId4"/>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hlinkClick r:id="rId4"/>
              </a:rPr>
              <a:t>sa43978</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allele which is variant in  </a:t>
            </a:r>
            <a:r>
              <a:rPr lang="en-US" sz="1300" dirty="0">
                <a:solidFill>
                  <a:schemeClr val="accent6">
                    <a:lumMod val="75000"/>
                  </a:schemeClr>
                </a:solidFill>
                <a:latin typeface="Times New Roman" panose="02020603050405020304" pitchFamily="18" charset="0"/>
                <a:cs typeface="Times New Roman" panose="02020603050405020304" pitchFamily="18" charset="0"/>
              </a:rPr>
              <a:t>its </a:t>
            </a:r>
            <a:r>
              <a:rPr lang="en-US" sz="1300" i="1" dirty="0">
                <a:solidFill>
                  <a:schemeClr val="accent6">
                    <a:lumMod val="75000"/>
                  </a:schemeClr>
                </a:solidFill>
                <a:latin typeface="Times New Roman" panose="02020603050405020304" pitchFamily="18" charset="0"/>
                <a:cs typeface="Times New Roman" panose="02020603050405020304" pitchFamily="18" charset="0"/>
              </a:rPr>
              <a:t>sequence</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sz="13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421662" y="5989900"/>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a  genotype.</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44461</TotalTime>
  <Words>4180</Words>
  <Application>Microsoft Office PowerPoint</Application>
  <PresentationFormat>On-screen Show (4:3)</PresentationFormat>
  <Paragraphs>422</Paragraphs>
  <Slides>30</Slides>
  <Notes>27</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The Genotype Ontology</vt:lpstr>
      <vt:lpstr>GENO Overview</vt:lpstr>
      <vt:lpstr>PowerPoint Presentation</vt:lpstr>
      <vt:lpstr>GENO Overview</vt:lpstr>
      <vt:lpstr>PowerPoint Presentation</vt:lpstr>
      <vt:lpstr>PowerPoint Presentation</vt:lpstr>
      <vt:lpstr>The Intrinsic Genotype Partonomy</vt:lpstr>
      <vt:lpstr>The Extrinsic Genotype Partonomy</vt:lpstr>
      <vt:lpstr>Summary</vt:lpstr>
      <vt:lpstr>Use Case 1: Phenotype Annotation Diversity</vt:lpstr>
      <vt:lpstr>Use Case 2: Phenotype Propagation</vt:lpstr>
      <vt:lpstr>Phenotype Propagation ‘Down’ an Intrinsic Genotype</vt:lpstr>
      <vt:lpstr>Phenotype Propagation ‘Down’ an Extrinsic Genotype</vt:lpstr>
      <vt:lpstr>PowerPoint Presentation</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vt:lpstr>
      <vt:lpstr>Key Concepts</vt:lpstr>
      <vt:lpstr>PowerPoint Presentation</vt:lpstr>
      <vt:lpstr>Data Example: Flybase</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144</cp:revision>
  <dcterms:created xsi:type="dcterms:W3CDTF">2016-02-11T01:11:13Z</dcterms:created>
  <dcterms:modified xsi:type="dcterms:W3CDTF">2017-12-19T22:04:09Z</dcterms:modified>
</cp:coreProperties>
</file>